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34" autoAdjust="0"/>
    <p:restoredTop sz="94624" autoAdjust="0"/>
  </p:normalViewPr>
  <p:slideViewPr>
    <p:cSldViewPr>
      <p:cViewPr varScale="1">
        <p:scale>
          <a:sx n="69" d="100"/>
          <a:sy n="69" d="100"/>
        </p:scale>
        <p:origin x="-90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D7532-DF29-4A20-B4C6-5BAE86EE294C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C95347-5D20-4D35-BE85-A5DD34ED4A3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95347-5D20-4D35-BE85-A5DD34ED4A33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CB8CDC-18C4-403D-A52A-5CC573C3F0B9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7CB350-AB75-4B5A-B5CF-4AFD97AFCBF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CB8CDC-18C4-403D-A52A-5CC573C3F0B9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7CB350-AB75-4B5A-B5CF-4AFD97AFC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CB8CDC-18C4-403D-A52A-5CC573C3F0B9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7CB350-AB75-4B5A-B5CF-4AFD97AFCBF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CB8CDC-18C4-403D-A52A-5CC573C3F0B9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7CB350-AB75-4B5A-B5CF-4AFD97AFC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CB8CDC-18C4-403D-A52A-5CC573C3F0B9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7CB350-AB75-4B5A-B5CF-4AFD97AFC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CB8CDC-18C4-403D-A52A-5CC573C3F0B9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7CB350-AB75-4B5A-B5CF-4AFD97AFC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CB8CDC-18C4-403D-A52A-5CC573C3F0B9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7CB350-AB75-4B5A-B5CF-4AFD97AFCBF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CB8CDC-18C4-403D-A52A-5CC573C3F0B9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7CB350-AB75-4B5A-B5CF-4AFD97AFC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CB8CDC-18C4-403D-A52A-5CC573C3F0B9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7CB350-AB75-4B5A-B5CF-4AFD97AFCBF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CB8CDC-18C4-403D-A52A-5CC573C3F0B9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7CB350-AB75-4B5A-B5CF-4AFD97AFC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CB8CDC-18C4-403D-A52A-5CC573C3F0B9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7CB350-AB75-4B5A-B5CF-4AFD97AFC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DCB8CDC-18C4-403D-A52A-5CC573C3F0B9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77CB350-AB75-4B5A-B5CF-4AFD97AFCBF2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wedge/>
  </p:transition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57200"/>
            <a:ext cx="8077200" cy="1600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u="sng" dirty="0" smtClean="0">
                <a:solidFill>
                  <a:srgbClr val="00B050"/>
                </a:solidFill>
              </a:rPr>
              <a:t>DPBS PG COLLEGE  ANOOPSHAHR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200" u="sng" dirty="0" smtClean="0">
                <a:solidFill>
                  <a:srgbClr val="C00000"/>
                </a:solidFill>
              </a:rPr>
              <a:t>BCA-IV </a:t>
            </a:r>
            <a:r>
              <a:rPr lang="en-US" sz="2200" u="sng" dirty="0" err="1" smtClean="0">
                <a:solidFill>
                  <a:srgbClr val="C00000"/>
                </a:solidFill>
              </a:rPr>
              <a:t>Sem</a:t>
            </a:r>
            <a:r>
              <a:rPr lang="en-US" dirty="0" smtClean="0">
                <a:solidFill>
                  <a:srgbClr val="C00000"/>
                </a:solidFill>
              </a:rPr>
              <a:t>  </a:t>
            </a:r>
            <a:r>
              <a:rPr lang="en-US" dirty="0" smtClean="0"/>
              <a:t>       </a:t>
            </a:r>
            <a:r>
              <a:rPr lang="en-US" sz="3100" dirty="0" smtClean="0"/>
              <a:t>Operating System       </a:t>
            </a:r>
            <a:r>
              <a:rPr lang="en-US" sz="2200" b="1" dirty="0" smtClean="0">
                <a:solidFill>
                  <a:srgbClr val="002060"/>
                </a:solidFill>
              </a:rPr>
              <a:t>S P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</a:rPr>
              <a:t>GAUTAM</a:t>
            </a: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sz="1800" b="1" dirty="0" smtClean="0">
                <a:solidFill>
                  <a:srgbClr val="002060"/>
                </a:solidFill>
              </a:rPr>
              <a:t>10/4/2020</a:t>
            </a:r>
            <a:endParaRPr lang="en-US" sz="1800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362200"/>
            <a:ext cx="7772400" cy="41910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PROCESS / SCHEDULING</a:t>
            </a:r>
            <a:endParaRPr lang="en-US" sz="2000" b="1" dirty="0" smtClean="0">
              <a:solidFill>
                <a:srgbClr val="002060"/>
              </a:solidFill>
            </a:endParaRPr>
          </a:p>
          <a:p>
            <a:pPr algn="l"/>
            <a:r>
              <a:rPr lang="en-US" sz="2000" dirty="0" smtClean="0">
                <a:solidFill>
                  <a:srgbClr val="002060"/>
                </a:solidFill>
              </a:rPr>
              <a:t>Process scheduling in an OS task that schedules processes of different states like ready , waiting and running.</a:t>
            </a:r>
          </a:p>
          <a:p>
            <a:pPr algn="l"/>
            <a:r>
              <a:rPr lang="en-US" sz="2000" dirty="0" smtClean="0">
                <a:solidFill>
                  <a:srgbClr val="002060"/>
                </a:solidFill>
              </a:rPr>
              <a:t>Process scheduling allow OS to allocate a time interval of CPU execution for each process . Another important reason for using a process scheduling  system is that it keeps the CPU busy all time.</a:t>
            </a:r>
          </a:p>
          <a:p>
            <a:pPr algn="l"/>
            <a:r>
              <a:rPr lang="en-US" sz="2000" dirty="0" smtClean="0">
                <a:solidFill>
                  <a:srgbClr val="002060"/>
                </a:solidFill>
              </a:rPr>
              <a:t>                  process scheduling is the activity of the process manager that handles the removal of the running process from the CPU and the selection of another process on the basis of a particular strategy or algorithm. it is essential part  of a  multiprogramming operating system .</a:t>
            </a:r>
          </a:p>
          <a:p>
            <a:pPr algn="l"/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state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b="1" dirty="0" smtClean="0"/>
              <a:t>The state of a process is defined in the part by the current of that process .each process may be in one of the following states during the time of execution.</a:t>
            </a:r>
          </a:p>
          <a:p>
            <a:r>
              <a:rPr lang="en-US" sz="2400" b="1" dirty="0" smtClean="0">
                <a:solidFill>
                  <a:srgbClr val="002060"/>
                </a:solidFill>
              </a:rPr>
              <a:t>New  </a:t>
            </a:r>
            <a:r>
              <a:rPr lang="en-US" sz="2400" dirty="0" smtClean="0"/>
              <a:t>:</a:t>
            </a:r>
            <a:r>
              <a:rPr lang="en-US" dirty="0" smtClean="0"/>
              <a:t> </a:t>
            </a:r>
            <a:r>
              <a:rPr lang="en-US" sz="1600" b="1" dirty="0" smtClean="0"/>
              <a:t>the process being created.</a:t>
            </a:r>
          </a:p>
          <a:p>
            <a:r>
              <a:rPr lang="en-US" sz="2400" b="1" dirty="0" smtClean="0">
                <a:solidFill>
                  <a:srgbClr val="002060"/>
                </a:solidFill>
              </a:rPr>
              <a:t>Ready</a:t>
            </a:r>
            <a:r>
              <a:rPr lang="en-US" dirty="0" smtClean="0"/>
              <a:t> : </a:t>
            </a:r>
            <a:r>
              <a:rPr lang="en-US" sz="1600" b="1" dirty="0" smtClean="0"/>
              <a:t>the process is waiting to be assigned to be process or through a short term scheduler.</a:t>
            </a:r>
          </a:p>
          <a:p>
            <a:r>
              <a:rPr lang="en-US" sz="2400" b="1" dirty="0" smtClean="0">
                <a:solidFill>
                  <a:srgbClr val="002060"/>
                </a:solidFill>
              </a:rPr>
              <a:t>Waiting</a:t>
            </a:r>
            <a:r>
              <a:rPr lang="en-US" sz="2400" b="1" dirty="0" smtClean="0"/>
              <a:t> :</a:t>
            </a:r>
            <a:r>
              <a:rPr lang="en-US" sz="1600" b="1" dirty="0" smtClean="0"/>
              <a:t> </a:t>
            </a:r>
            <a:r>
              <a:rPr lang="en-US" sz="1600" b="1" dirty="0" smtClean="0"/>
              <a:t>the process is waiting  or blocked for some event to occur such as i/o completion on reception of a signal.</a:t>
            </a:r>
          </a:p>
          <a:p>
            <a:r>
              <a:rPr lang="en-US" sz="2400" b="1" dirty="0" smtClean="0">
                <a:solidFill>
                  <a:srgbClr val="002060"/>
                </a:solidFill>
              </a:rPr>
              <a:t>Running </a:t>
            </a:r>
            <a:r>
              <a:rPr lang="en-US" sz="2400" b="1" dirty="0" smtClean="0"/>
              <a:t>: </a:t>
            </a:r>
            <a:r>
              <a:rPr lang="en-US" sz="1600" b="1" dirty="0" smtClean="0"/>
              <a:t>instructions are being executed.</a:t>
            </a:r>
          </a:p>
          <a:p>
            <a:r>
              <a:rPr lang="en-US" sz="2400" b="1" dirty="0" smtClean="0">
                <a:solidFill>
                  <a:srgbClr val="002060"/>
                </a:solidFill>
              </a:rPr>
              <a:t>Terminated</a:t>
            </a:r>
            <a:r>
              <a:rPr lang="en-US" sz="2400" b="1" dirty="0" smtClean="0"/>
              <a:t> : </a:t>
            </a:r>
            <a:r>
              <a:rPr lang="en-US" sz="1600" b="1" dirty="0" smtClean="0"/>
              <a:t>the process has finished the execution</a:t>
            </a:r>
            <a:endParaRPr lang="en-US" sz="2400" b="1" dirty="0"/>
          </a:p>
        </p:txBody>
      </p:sp>
      <p:sp>
        <p:nvSpPr>
          <p:cNvPr id="5" name="Cloud Callout 4"/>
          <p:cNvSpPr/>
          <p:nvPr/>
        </p:nvSpPr>
        <p:spPr>
          <a:xfrm>
            <a:off x="6248400" y="5486400"/>
            <a:ext cx="2667000" cy="10668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 P GAUTAM</a:t>
            </a:r>
            <a:endParaRPr lang="en-US" b="1" dirty="0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state diagram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752600" y="2514600"/>
            <a:ext cx="990600" cy="5334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new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124200" y="3124200"/>
            <a:ext cx="1219200" cy="5334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002060"/>
                </a:solidFill>
              </a:rPr>
              <a:t>ready</a:t>
            </a:r>
            <a:endParaRPr lang="en-US" sz="1400" dirty="0">
              <a:solidFill>
                <a:srgbClr val="00206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6629400" y="2057400"/>
            <a:ext cx="1447800" cy="6858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002060"/>
                </a:solidFill>
              </a:rPr>
              <a:t>terminated</a:t>
            </a:r>
            <a:endParaRPr lang="en-US" sz="1400" dirty="0">
              <a:solidFill>
                <a:srgbClr val="00206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5867400" y="3200400"/>
            <a:ext cx="1295400" cy="6096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002060"/>
                </a:solidFill>
              </a:rPr>
              <a:t>running</a:t>
            </a:r>
            <a:endParaRPr lang="en-US" sz="1400" dirty="0">
              <a:solidFill>
                <a:srgbClr val="00206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343400" y="4419600"/>
            <a:ext cx="1219200" cy="6858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002060"/>
                </a:solidFill>
              </a:rPr>
              <a:t>waiting</a:t>
            </a:r>
            <a:endParaRPr lang="en-US" sz="1400" dirty="0">
              <a:solidFill>
                <a:srgbClr val="002060"/>
              </a:solidFill>
            </a:endParaRPr>
          </a:p>
        </p:txBody>
      </p:sp>
      <p:cxnSp>
        <p:nvCxnSpPr>
          <p:cNvPr id="13" name="Straight Arrow Connector 12"/>
          <p:cNvCxnSpPr>
            <a:stCxn id="4" idx="5"/>
            <a:endCxn id="5" idx="1"/>
          </p:cNvCxnSpPr>
          <p:nvPr/>
        </p:nvCxnSpPr>
        <p:spPr>
          <a:xfrm rot="16200000" flipH="1">
            <a:off x="2834224" y="2733791"/>
            <a:ext cx="232430" cy="7046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</p:cNvCxnSpPr>
          <p:nvPr/>
        </p:nvCxnSpPr>
        <p:spPr>
          <a:xfrm rot="16200000" flipH="1">
            <a:off x="5015169" y="2729168"/>
            <a:ext cx="78115" cy="17787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7" idx="1"/>
          </p:cNvCxnSpPr>
          <p:nvPr/>
        </p:nvCxnSpPr>
        <p:spPr>
          <a:xfrm rot="16200000" flipV="1">
            <a:off x="5193717" y="2426283"/>
            <a:ext cx="13074" cy="17137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5" idx="4"/>
          </p:cNvCxnSpPr>
          <p:nvPr/>
        </p:nvCxnSpPr>
        <p:spPr>
          <a:xfrm rot="16200000" flipV="1">
            <a:off x="3505200" y="3886200"/>
            <a:ext cx="9906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endCxn id="8" idx="6"/>
          </p:cNvCxnSpPr>
          <p:nvPr/>
        </p:nvCxnSpPr>
        <p:spPr>
          <a:xfrm rot="10800000" flipV="1">
            <a:off x="5562600" y="3886200"/>
            <a:ext cx="914400" cy="876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6553200" y="2667000"/>
            <a:ext cx="533400" cy="4814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</a:rPr>
              <a:t>									</a:t>
            </a:r>
          </a:p>
          <a:p>
            <a:pPr>
              <a:buNone/>
            </a:pPr>
            <a:endParaRPr lang="en-US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</a:rPr>
              <a:t>                            </a:t>
            </a:r>
            <a:r>
              <a:rPr lang="en-US" sz="1600" dirty="0" smtClean="0">
                <a:solidFill>
                  <a:srgbClr val="002060"/>
                </a:solidFill>
              </a:rPr>
              <a:t>interrupt </a:t>
            </a:r>
            <a:r>
              <a:rPr lang="en-US" dirty="0" smtClean="0">
                <a:solidFill>
                  <a:srgbClr val="002060"/>
                </a:solidFill>
              </a:rPr>
              <a:t>        </a:t>
            </a:r>
            <a:r>
              <a:rPr lang="en-US" sz="1600" dirty="0" smtClean="0">
                <a:solidFill>
                  <a:srgbClr val="002060"/>
                </a:solidFill>
              </a:rPr>
              <a:t>exit</a:t>
            </a:r>
          </a:p>
          <a:p>
            <a:pPr>
              <a:buNone/>
            </a:pPr>
            <a:r>
              <a:rPr lang="en-US" sz="1600" dirty="0" smtClean="0">
                <a:solidFill>
                  <a:srgbClr val="002060"/>
                </a:solidFill>
              </a:rPr>
              <a:t>    Admitted 	</a:t>
            </a:r>
            <a:r>
              <a:rPr lang="en-US" dirty="0" smtClean="0">
                <a:solidFill>
                  <a:srgbClr val="002060"/>
                </a:solidFill>
              </a:rPr>
              <a:t>							                 </a:t>
            </a:r>
            <a:r>
              <a:rPr lang="en-US" sz="1400" dirty="0" smtClean="0">
                <a:solidFill>
                  <a:srgbClr val="002060"/>
                </a:solidFill>
              </a:rPr>
              <a:t>scheduler</a:t>
            </a:r>
          </a:p>
          <a:p>
            <a:pPr>
              <a:buNone/>
            </a:pPr>
            <a:r>
              <a:rPr lang="en-US" sz="1400" dirty="0" smtClean="0">
                <a:solidFill>
                  <a:srgbClr val="002060"/>
                </a:solidFill>
              </a:rPr>
              <a:t>          i/o or event   completion                                              i/o or event wait</a:t>
            </a:r>
            <a:endParaRPr lang="en-US" sz="1400" dirty="0">
              <a:solidFill>
                <a:srgbClr val="002060"/>
              </a:solidFill>
            </a:endParaRPr>
          </a:p>
        </p:txBody>
      </p:sp>
      <p:sp>
        <p:nvSpPr>
          <p:cNvPr id="33" name="Cloud Callout 32"/>
          <p:cNvSpPr/>
          <p:nvPr/>
        </p:nvSpPr>
        <p:spPr>
          <a:xfrm>
            <a:off x="5334000" y="5105400"/>
            <a:ext cx="3657600" cy="9144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 P GAUTAM</a:t>
            </a:r>
            <a:endParaRPr lang="en-US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127</TotalTime>
  <Words>219</Words>
  <Application>Microsoft Office PowerPoint</Application>
  <PresentationFormat>On-screen Show (4:3)</PresentationFormat>
  <Paragraphs>28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Solstice</vt:lpstr>
      <vt:lpstr> DPBS PG COLLEGE  ANOOPSHAHR BCA-IV Sem         Operating System       S P GAUTAM 10/4/2020</vt:lpstr>
      <vt:lpstr>Process state </vt:lpstr>
      <vt:lpstr>Process state diagram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DPBS PG COLLEGE ANOOPSHAHR BCA-IV Sem          Operating System           S P GAUTAM</dc:title>
  <dc:creator>satya</dc:creator>
  <cp:lastModifiedBy>satya</cp:lastModifiedBy>
  <cp:revision>22</cp:revision>
  <dcterms:created xsi:type="dcterms:W3CDTF">2020-04-10T07:18:08Z</dcterms:created>
  <dcterms:modified xsi:type="dcterms:W3CDTF">2020-04-10T09:25:59Z</dcterms:modified>
</cp:coreProperties>
</file>